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5"/>
  </p:handoutMasterIdLst>
  <p:sldIdLst>
    <p:sldId id="256" r:id="rId2"/>
    <p:sldId id="257" r:id="rId3"/>
    <p:sldId id="258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98" r:id="rId24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874" y="43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F984C2-8F93-4967-8DC2-47D4DF3803C2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70D710-5685-414D-8EE4-FF08B56735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013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625600" y="5124450"/>
            <a:ext cx="9144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400"/>
            </a:lvl1pPr>
          </a:lstStyle>
          <a:p>
            <a:fld id="{993CDBC8-8CAF-4827-82BA-B20F380AF99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3" name="Прямоугольник 32"/>
          <p:cNvSpPr/>
          <p:nvPr/>
        </p:nvSpPr>
        <p:spPr>
          <a:xfrm>
            <a:off x="1219200" y="5048250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Прямоугольник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2" name="Прямоугольник 31"/>
          <p:cNvSpPr/>
          <p:nvPr/>
        </p:nvSpPr>
        <p:spPr>
          <a:xfrm>
            <a:off x="1219200" y="5048250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DBC8-8CAF-4827-82BA-B20F380AF99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DBC8-8CAF-4827-82BA-B20F380AF99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DBC8-8CAF-4827-82BA-B20F380AF99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fld id="{993CDBC8-8CAF-4827-82BA-B20F380AF99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Прямоугольник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DBC8-8CAF-4827-82BA-B20F380AF99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7601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DBC8-8CAF-4827-82BA-B20F380AF99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DBC8-8CAF-4827-82BA-B20F380AF99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DBC8-8CAF-4827-82BA-B20F380AF99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8432800" y="1219201"/>
            <a:ext cx="33528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DBC8-8CAF-4827-82BA-B20F380AF99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DBC8-8CAF-4827-82BA-B20F380AF99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Прямоугольник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8534400" y="6356350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93CDBC8-8CAF-4827-82BA-B20F380AF993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864864" y="6356350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6864" y="6356350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ursera.org/learn/matematicheskiye-metody-v-psikhologii/lecture/om8py/vidieo-praktika-5-2-sravnitiel-nyie-kritierii-chast-1" TargetMode="External"/><Relationship Id="rId2" Type="http://schemas.openxmlformats.org/officeDocument/2006/relationships/hyperlink" Target="https://www.coursera.org/learn/matematicheskiye-metody-v-psikhologii/lecture/MdcU1/vidieo-5-1-sravnieniie-dvukh-niezavisimykh-vyborok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25600" y="3573016"/>
            <a:ext cx="9144000" cy="1303784"/>
          </a:xfrm>
        </p:spPr>
        <p:txBody>
          <a:bodyPr>
            <a:normAutofit fontScale="90000"/>
          </a:bodyPr>
          <a:lstStyle/>
          <a:p>
            <a:r>
              <a:rPr lang="kk-KZ" b="1" dirty="0"/>
              <a:t>Лекция </a:t>
            </a:r>
            <a:r>
              <a:rPr lang="ru-RU" b="1" dirty="0"/>
              <a:t>13</a:t>
            </a:r>
            <a:br>
              <a:rPr lang="kk-KZ" dirty="0"/>
            </a:br>
            <a:r>
              <a:rPr lang="kk-KZ" dirty="0"/>
              <a:t>Непараметрические методы сравнения выборок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dirty="0"/>
              <a:t>Составила А</a:t>
            </a:r>
            <a:r>
              <a:rPr lang="ru-RU" dirty="0"/>
              <a:t>.К. </a:t>
            </a:r>
            <a:r>
              <a:rPr lang="ru-RU" dirty="0" err="1"/>
              <a:t>Мынбаева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981200" y="5500702"/>
            <a:ext cx="8229600" cy="135729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</a:t>
            </a:r>
            <a:r>
              <a:rPr lang="en-US" baseline="-25000" dirty="0"/>
              <a:t>x</a:t>
            </a:r>
            <a:r>
              <a:rPr lang="kk-KZ" dirty="0"/>
              <a:t> </a:t>
            </a:r>
            <a:r>
              <a:rPr lang="ru-RU" dirty="0"/>
              <a:t>=</a:t>
            </a:r>
            <a:r>
              <a:rPr lang="en-US" dirty="0"/>
              <a:t>  </a:t>
            </a:r>
            <a:r>
              <a:rPr lang="ru-RU" dirty="0"/>
              <a:t>          </a:t>
            </a:r>
            <a:r>
              <a:rPr lang="en-US" dirty="0" err="1"/>
              <a:t>R</a:t>
            </a:r>
            <a:r>
              <a:rPr lang="en-US" baseline="-25000" dirty="0" err="1"/>
              <a:t>y</a:t>
            </a:r>
            <a:r>
              <a:rPr lang="ru-RU" dirty="0"/>
              <a:t>= </a:t>
            </a:r>
          </a:p>
          <a:p>
            <a:r>
              <a:rPr lang="en-US" dirty="0" err="1"/>
              <a:t>U</a:t>
            </a:r>
            <a:r>
              <a:rPr lang="en-US" baseline="-25000" dirty="0" err="1"/>
              <a:t>x</a:t>
            </a:r>
            <a:r>
              <a:rPr lang="en-US" dirty="0"/>
              <a:t> </a:t>
            </a:r>
            <a:r>
              <a:rPr lang="kk-KZ" dirty="0"/>
              <a:t>=				</a:t>
            </a:r>
            <a:r>
              <a:rPr lang="en-US" dirty="0"/>
              <a:t> </a:t>
            </a:r>
            <a:r>
              <a:rPr lang="en-US" dirty="0" err="1"/>
              <a:t>U</a:t>
            </a:r>
            <a:r>
              <a:rPr lang="en-US" baseline="-25000" dirty="0" err="1"/>
              <a:t>y</a:t>
            </a:r>
            <a:r>
              <a:rPr lang="ru-RU" baseline="-25000" dirty="0"/>
              <a:t>  </a:t>
            </a:r>
            <a:r>
              <a:rPr lang="ru-RU" dirty="0"/>
              <a:t>=</a:t>
            </a:r>
          </a:p>
          <a:p>
            <a:r>
              <a:rPr lang="en-US" dirty="0"/>
              <a:t>U</a:t>
            </a:r>
            <a:r>
              <a:rPr lang="kk-KZ" baseline="-25000" dirty="0"/>
              <a:t>х</a:t>
            </a:r>
            <a:r>
              <a:rPr lang="kk-KZ" dirty="0"/>
              <a:t>=</a:t>
            </a:r>
            <a:r>
              <a:rPr lang="en-US" dirty="0"/>
              <a:t> </a:t>
            </a:r>
            <a:r>
              <a:rPr lang="ru-RU" dirty="0"/>
              <a:t>				</a:t>
            </a:r>
            <a:r>
              <a:rPr lang="en-US" dirty="0" err="1"/>
              <a:t>U</a:t>
            </a:r>
            <a:r>
              <a:rPr lang="en-US" baseline="-25000" dirty="0" err="1"/>
              <a:t>y</a:t>
            </a:r>
            <a:r>
              <a:rPr lang="ru-RU" dirty="0"/>
              <a:t>=</a:t>
            </a:r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1981200" y="1219200"/>
          <a:ext cx="8115318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8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Значения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5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6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7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8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9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10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11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12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13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14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15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16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17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19</a:t>
                      </a:r>
                      <a:endParaRPr lang="ru-RU" dirty="0"/>
                    </a:p>
                  </a:txBody>
                  <a:tcPr marL="44909" marR="4490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Выборка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Ранги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7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9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11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12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13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14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15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16</a:t>
                      </a:r>
                    </a:p>
                  </a:txBody>
                  <a:tcPr marL="44909" marR="4490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Ранги Х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5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6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8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9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11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Ранги </a:t>
                      </a:r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7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10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12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13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14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15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16</a:t>
                      </a:r>
                      <a:endParaRPr lang="ru-RU" dirty="0"/>
                    </a:p>
                  </a:txBody>
                  <a:tcPr marL="44909" marR="4490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780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Алгоритм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981200" y="1219200"/>
            <a:ext cx="8472518" cy="4937760"/>
          </a:xfrm>
        </p:spPr>
        <p:txBody>
          <a:bodyPr>
            <a:normAutofit fontScale="85000" lnSpcReduction="20000"/>
          </a:bodyPr>
          <a:lstStyle/>
          <a:p>
            <a:r>
              <a:rPr lang="kk-KZ" dirty="0"/>
              <a:t>1 шаг: Значения выборок объединяются в один ряд</a:t>
            </a:r>
            <a:r>
              <a:rPr lang="ru-RU" dirty="0"/>
              <a:t>, упорядочиваются. </a:t>
            </a:r>
          </a:p>
          <a:p>
            <a:r>
              <a:rPr lang="ru-RU" dirty="0"/>
              <a:t>2 шаг: Значения выборок ранжируются и выписываются отдельно ранги для одной и другой выборки. </a:t>
            </a:r>
            <a:r>
              <a:rPr lang="ru-RU" sz="1300" dirty="0">
                <a:solidFill>
                  <a:srgbClr val="00B050"/>
                </a:solidFill>
              </a:rPr>
              <a:t>(пример 3-4 строка таблицы)</a:t>
            </a:r>
            <a:endParaRPr lang="ru-RU" dirty="0">
              <a:solidFill>
                <a:srgbClr val="00B050"/>
              </a:solidFill>
            </a:endParaRPr>
          </a:p>
          <a:p>
            <a:endParaRPr lang="ru-RU" dirty="0"/>
          </a:p>
          <a:p>
            <a:r>
              <a:rPr lang="ru-RU" dirty="0"/>
              <a:t>3 шаг: Вычисляются суммы рангов. </a:t>
            </a:r>
            <a:r>
              <a:rPr lang="en-US" dirty="0"/>
              <a:t>R</a:t>
            </a:r>
            <a:r>
              <a:rPr lang="en-US" baseline="-25000" dirty="0"/>
              <a:t>x</a:t>
            </a:r>
            <a:r>
              <a:rPr lang="kk-KZ" dirty="0"/>
              <a:t> </a:t>
            </a:r>
            <a:r>
              <a:rPr lang="ru-RU" dirty="0"/>
              <a:t>=</a:t>
            </a:r>
            <a:r>
              <a:rPr lang="en-US" dirty="0"/>
              <a:t>  </a:t>
            </a:r>
            <a:r>
              <a:rPr lang="ru-RU" dirty="0"/>
              <a:t>          </a:t>
            </a:r>
            <a:r>
              <a:rPr lang="en-US" dirty="0" err="1"/>
              <a:t>R</a:t>
            </a:r>
            <a:r>
              <a:rPr lang="en-US" baseline="-25000" dirty="0" err="1"/>
              <a:t>y</a:t>
            </a:r>
            <a:r>
              <a:rPr lang="ru-RU" dirty="0"/>
              <a:t>= </a:t>
            </a:r>
          </a:p>
          <a:p>
            <a:r>
              <a:rPr lang="ru-RU" dirty="0"/>
              <a:t>4 шаг: Вычисляются </a:t>
            </a:r>
            <a:r>
              <a:rPr lang="en-US" dirty="0"/>
              <a:t>U</a:t>
            </a:r>
            <a:r>
              <a:rPr lang="kk-KZ" baseline="-25000" dirty="0"/>
              <a:t>х</a:t>
            </a:r>
            <a:r>
              <a:rPr lang="en-US" dirty="0"/>
              <a:t>  </a:t>
            </a:r>
            <a:r>
              <a:rPr lang="kk-KZ" dirty="0"/>
              <a:t>или  </a:t>
            </a:r>
            <a:r>
              <a:rPr lang="en-US" dirty="0" err="1"/>
              <a:t>U</a:t>
            </a:r>
            <a:r>
              <a:rPr lang="en-US" baseline="-25000" dirty="0" err="1"/>
              <a:t>y</a:t>
            </a:r>
            <a:r>
              <a:rPr lang="ru-RU" baseline="-25000" dirty="0"/>
              <a:t>  </a:t>
            </a:r>
            <a:r>
              <a:rPr lang="ru-RU" dirty="0"/>
              <a:t>по формуле.</a:t>
            </a:r>
          </a:p>
          <a:p>
            <a:r>
              <a:rPr lang="en-US" dirty="0"/>
              <a:t>U</a:t>
            </a:r>
            <a:r>
              <a:rPr lang="kk-KZ" dirty="0"/>
              <a:t>эмп = </a:t>
            </a:r>
            <a:r>
              <a:rPr lang="en-US" dirty="0"/>
              <a:t>min{U</a:t>
            </a:r>
            <a:r>
              <a:rPr lang="kk-KZ" baseline="-25000" dirty="0"/>
              <a:t>х</a:t>
            </a:r>
            <a:r>
              <a:rPr lang="en-US" dirty="0"/>
              <a:t> </a:t>
            </a:r>
            <a:r>
              <a:rPr lang="ru-RU" dirty="0"/>
              <a:t>, </a:t>
            </a:r>
            <a:r>
              <a:rPr lang="en-US" dirty="0" err="1"/>
              <a:t>U</a:t>
            </a:r>
            <a:r>
              <a:rPr lang="en-US" baseline="-25000" dirty="0" err="1"/>
              <a:t>y</a:t>
            </a:r>
            <a:r>
              <a:rPr lang="en-US" dirty="0"/>
              <a:t>}</a:t>
            </a:r>
            <a:endParaRPr lang="ru-RU" dirty="0"/>
          </a:p>
          <a:p>
            <a:r>
              <a:rPr lang="ru-RU" dirty="0"/>
              <a:t>5 шаг: Определяется уровень значимости </a:t>
            </a:r>
            <a:r>
              <a:rPr lang="ru-RU" i="1" dirty="0" err="1"/>
              <a:t>р</a:t>
            </a:r>
            <a:r>
              <a:rPr lang="ru-RU" dirty="0"/>
              <a:t>  и в таблице </a:t>
            </a:r>
            <a:r>
              <a:rPr lang="en-US" dirty="0"/>
              <a:t>U </a:t>
            </a:r>
            <a:r>
              <a:rPr lang="kk-KZ" dirty="0"/>
              <a:t>сравнивается для соответствующих объемов</a:t>
            </a:r>
            <a:r>
              <a:rPr lang="ru-RU" dirty="0"/>
              <a:t>. </a:t>
            </a:r>
            <a:r>
              <a:rPr lang="en-US" dirty="0" err="1"/>
              <a:t>n</a:t>
            </a:r>
            <a:r>
              <a:rPr lang="en-US" baseline="-25000" dirty="0" err="1"/>
              <a:t>x</a:t>
            </a:r>
            <a:r>
              <a:rPr lang="ru-RU" dirty="0"/>
              <a:t>= 8,</a:t>
            </a:r>
            <a:r>
              <a:rPr lang="ru-RU" baseline="-25000" dirty="0"/>
              <a:t> </a:t>
            </a:r>
            <a:r>
              <a:rPr lang="en-US" dirty="0" err="1"/>
              <a:t>n</a:t>
            </a:r>
            <a:r>
              <a:rPr lang="en-US" baseline="-25000" dirty="0" err="1"/>
              <a:t>y</a:t>
            </a:r>
            <a:r>
              <a:rPr lang="ru-RU" baseline="-25000" dirty="0"/>
              <a:t> </a:t>
            </a:r>
            <a:r>
              <a:rPr lang="ru-RU" dirty="0"/>
              <a:t>= 8</a:t>
            </a:r>
          </a:p>
          <a:p>
            <a:r>
              <a:rPr lang="ru-RU" dirty="0"/>
              <a:t>Сравниваем </a:t>
            </a:r>
            <a:r>
              <a:rPr lang="en-US" dirty="0"/>
              <a:t>U</a:t>
            </a:r>
            <a:r>
              <a:rPr lang="kk-KZ" baseline="-25000" dirty="0"/>
              <a:t>эмп</a:t>
            </a:r>
            <a:r>
              <a:rPr lang="en-US" dirty="0"/>
              <a:t> </a:t>
            </a:r>
            <a:r>
              <a:rPr lang="ru-RU" dirty="0"/>
              <a:t> и </a:t>
            </a:r>
            <a:r>
              <a:rPr lang="en-US" dirty="0"/>
              <a:t>U</a:t>
            </a:r>
            <a:r>
              <a:rPr lang="kk-KZ" baseline="-25000" dirty="0"/>
              <a:t>крит</a:t>
            </a:r>
            <a:r>
              <a:rPr lang="en-US" dirty="0"/>
              <a:t> </a:t>
            </a:r>
            <a:r>
              <a:rPr lang="ru-RU" dirty="0"/>
              <a:t>.   </a:t>
            </a:r>
          </a:p>
          <a:p>
            <a:r>
              <a:rPr lang="ru-RU" dirty="0"/>
              <a:t>Если </a:t>
            </a:r>
            <a:r>
              <a:rPr lang="en-US" dirty="0"/>
              <a:t>U</a:t>
            </a:r>
            <a:r>
              <a:rPr lang="kk-KZ" baseline="-25000" dirty="0"/>
              <a:t>эмп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</a:t>
            </a:r>
            <a:r>
              <a:rPr lang="ru-RU" dirty="0">
                <a:sym typeface="Symbol"/>
              </a:rPr>
              <a:t> </a:t>
            </a:r>
            <a:r>
              <a:rPr lang="en-US" dirty="0"/>
              <a:t>U</a:t>
            </a:r>
            <a:r>
              <a:rPr lang="kk-KZ" baseline="-25000" dirty="0"/>
              <a:t>крит</a:t>
            </a:r>
            <a:r>
              <a:rPr lang="en-US" dirty="0"/>
              <a:t> </a:t>
            </a:r>
            <a:r>
              <a:rPr lang="ru-RU" dirty="0"/>
              <a:t>, то Н0 отклоняем. Т.е.значения одной выборки будут преобладать на одном из концов другой выборки</a:t>
            </a:r>
          </a:p>
          <a:p>
            <a:r>
              <a:rPr lang="ru-RU" dirty="0"/>
              <a:t>Если </a:t>
            </a:r>
            <a:r>
              <a:rPr lang="en-US" dirty="0"/>
              <a:t>U</a:t>
            </a:r>
            <a:r>
              <a:rPr lang="kk-KZ" baseline="-25000" dirty="0"/>
              <a:t>эмп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&gt;</a:t>
            </a:r>
            <a:r>
              <a:rPr lang="ru-RU" dirty="0">
                <a:sym typeface="Symbol"/>
              </a:rPr>
              <a:t> </a:t>
            </a:r>
            <a:r>
              <a:rPr lang="en-US" dirty="0"/>
              <a:t>U</a:t>
            </a:r>
            <a:r>
              <a:rPr lang="kk-KZ" baseline="-25000" dirty="0"/>
              <a:t>крит</a:t>
            </a:r>
            <a:r>
              <a:rPr lang="en-US" dirty="0"/>
              <a:t> </a:t>
            </a:r>
            <a:r>
              <a:rPr lang="ru-RU" dirty="0"/>
              <a:t>, то Н0 принимаем, различия между выборками нет.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1877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981200" y="1219200"/>
            <a:ext cx="8258204" cy="2066924"/>
          </a:xfrm>
        </p:spPr>
        <p:txBody>
          <a:bodyPr>
            <a:normAutofit lnSpcReduction="10000"/>
          </a:bodyPr>
          <a:lstStyle/>
          <a:p>
            <a:r>
              <a:rPr lang="kk-KZ" dirty="0"/>
              <a:t>11 студентов 1 курса обследовались относительно уровня сформированности рефлексии</a:t>
            </a:r>
            <a:r>
              <a:rPr lang="ru-RU" dirty="0"/>
              <a:t>. 4 из них окончили школу с «Алтын </a:t>
            </a:r>
            <a:r>
              <a:rPr lang="ru-RU" dirty="0" err="1"/>
              <a:t>белг</a:t>
            </a:r>
            <a:r>
              <a:rPr lang="kk-KZ" dirty="0"/>
              <a:t>і</a:t>
            </a:r>
            <a:r>
              <a:rPr lang="ru-RU" dirty="0"/>
              <a:t>», 7 человек – без знака отличия. Показатели уровня </a:t>
            </a:r>
            <a:r>
              <a:rPr lang="ru-RU" dirty="0" err="1"/>
              <a:t>сформированности</a:t>
            </a:r>
            <a:r>
              <a:rPr lang="ru-RU" dirty="0"/>
              <a:t> рефлексии в таблице.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2"/>
          </p:nvPr>
        </p:nvGraphicFramePr>
        <p:xfrm>
          <a:off x="2166938" y="3286125"/>
          <a:ext cx="8031164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11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93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162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dirty="0"/>
                        <a:t>Окончили школу с «Алтын </a:t>
                      </a:r>
                      <a:r>
                        <a:rPr lang="ru-RU" dirty="0" err="1"/>
                        <a:t>белг</a:t>
                      </a:r>
                      <a:r>
                        <a:rPr lang="kk-KZ" dirty="0"/>
                        <a:t>і</a:t>
                      </a:r>
                      <a:r>
                        <a:rPr lang="ru-RU" dirty="0"/>
                        <a:t>»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/>
                        <a:t>Обычный аттестат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А1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А2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А3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А4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5166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</p:nvPr>
        </p:nvGraphicFramePr>
        <p:xfrm>
          <a:off x="1981201" y="1219200"/>
          <a:ext cx="8031165" cy="4988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5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8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82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5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71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571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dirty="0"/>
                        <a:t>Окончили школу с «Алтын </a:t>
                      </a:r>
                      <a:r>
                        <a:rPr lang="ru-RU" dirty="0" err="1"/>
                        <a:t>белг</a:t>
                      </a:r>
                      <a:r>
                        <a:rPr lang="kk-KZ" dirty="0"/>
                        <a:t>і</a:t>
                      </a:r>
                      <a:r>
                        <a:rPr lang="ru-RU" dirty="0"/>
                        <a:t>»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ранг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/>
                        <a:t>Обычный аттестат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ранг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а2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сумма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Rc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16157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>
                <a:solidFill>
                  <a:srgbClr val="00B050"/>
                </a:solidFill>
              </a:rPr>
              <a:t>Критерий Т-Вилкоксона </a:t>
            </a:r>
            <a:r>
              <a:rPr lang="ru-RU" b="1" dirty="0">
                <a:solidFill>
                  <a:srgbClr val="00B050"/>
                </a:solidFill>
              </a:rPr>
              <a:t>(</a:t>
            </a:r>
            <a:r>
              <a:rPr lang="ru-RU" b="1" dirty="0" err="1">
                <a:solidFill>
                  <a:srgbClr val="00B050"/>
                </a:solidFill>
              </a:rPr>
              <a:t>Уилкоксона</a:t>
            </a:r>
            <a:r>
              <a:rPr lang="ru-RU" b="1" dirty="0">
                <a:solidFill>
                  <a:srgbClr val="00B050"/>
                </a:solidFill>
              </a:rPr>
              <a:t>)</a:t>
            </a:r>
            <a:r>
              <a:rPr lang="kk-KZ" b="1" dirty="0">
                <a:solidFill>
                  <a:srgbClr val="00B050"/>
                </a:solidFill>
              </a:rPr>
              <a:t> для зависимых выборок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Известным, мощным аналогом </a:t>
            </a:r>
            <a:r>
              <a:rPr lang="en-US" dirty="0"/>
              <a:t>t-</a:t>
            </a:r>
            <a:r>
              <a:rPr lang="kk-KZ" dirty="0"/>
              <a:t>критерия Стьюдента для зависимых выборок явлеятеся </a:t>
            </a:r>
            <a:r>
              <a:rPr lang="kk-KZ" b="1" dirty="0">
                <a:solidFill>
                  <a:srgbClr val="00B050"/>
                </a:solidFill>
              </a:rPr>
              <a:t>критерий Т-Вилкоксона</a:t>
            </a:r>
            <a:r>
              <a:rPr lang="ru-RU" b="1" dirty="0">
                <a:solidFill>
                  <a:srgbClr val="00B050"/>
                </a:solidFill>
              </a:rPr>
              <a:t>.</a:t>
            </a:r>
          </a:p>
          <a:p>
            <a:r>
              <a:rPr lang="ru-RU" dirty="0"/>
              <a:t>Критерий </a:t>
            </a:r>
            <a:r>
              <a:rPr lang="en-US" dirty="0"/>
              <a:t>T </a:t>
            </a:r>
            <a:r>
              <a:rPr lang="kk-KZ" dirty="0"/>
              <a:t>основан на упорядочевании величин разностей  </a:t>
            </a:r>
            <a:r>
              <a:rPr lang="ru-RU" dirty="0"/>
              <a:t>(сдвигов) значений признака в каждой паре его измерений. </a:t>
            </a:r>
          </a:p>
          <a:p>
            <a:r>
              <a:rPr lang="ru-RU" dirty="0"/>
              <a:t>Т-критерий основан на ранжировании разностей пар значений зависимых выборок. </a:t>
            </a:r>
          </a:p>
          <a:p>
            <a:r>
              <a:rPr lang="ru-RU" dirty="0"/>
              <a:t>Идея критерия заключается в подсчете вероятности минимальной из этих разностей при условии, что распределение положительных или отрицательных разностей равновероятно и равно 1/2</a:t>
            </a:r>
            <a:endParaRPr lang="kk-KZ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09490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981200" y="142852"/>
            <a:ext cx="8229600" cy="601410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Выборки зависимы – до эксперимента и после</a:t>
            </a:r>
          </a:p>
          <a:p>
            <a:endParaRPr lang="ru-RU" dirty="0"/>
          </a:p>
          <a:p>
            <a:r>
              <a:rPr lang="ru-RU" dirty="0"/>
              <a:t>Позволяет установить направленность изменений (в какую сторону изменяются значения при переходе от первого измерения ко второму), а также выраженность</a:t>
            </a:r>
          </a:p>
          <a:p>
            <a:r>
              <a:rPr lang="ru-RU" dirty="0">
                <a:solidFill>
                  <a:srgbClr val="00B050"/>
                </a:solidFill>
              </a:rPr>
              <a:t>На сколько сдвиг показателей в каком-то направлении является более интенсивным, чем в другом</a:t>
            </a:r>
          </a:p>
          <a:p>
            <a:endParaRPr lang="ru-RU" dirty="0"/>
          </a:p>
          <a:p>
            <a:r>
              <a:rPr lang="en-US" dirty="0"/>
              <a:t>H0</a:t>
            </a:r>
            <a:r>
              <a:rPr lang="ru-RU" dirty="0"/>
              <a:t>: интенсивность сдвигов в типичном направлении не превосходит интенсивность сдвигов в нетипичном направлении</a:t>
            </a:r>
          </a:p>
          <a:p>
            <a:r>
              <a:rPr lang="ru-RU" dirty="0"/>
              <a:t>Н1: интенсивность сдвигов в типичном направлении превышает интенсивность сдвигов в нетипичном направлении</a:t>
            </a:r>
          </a:p>
        </p:txBody>
      </p:sp>
    </p:spTree>
    <p:extLst>
      <p:ext uri="{BB962C8B-B14F-4D97-AF65-F5344CB8AC3E}">
        <p14:creationId xmlns:p14="http://schemas.microsoft.com/office/powerpoint/2010/main" val="28454533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4034" y="357166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kk-KZ" dirty="0"/>
              <a:t>Формула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ru-RU" baseline="-25000" dirty="0"/>
              <a:t>экс </a:t>
            </a:r>
            <a:r>
              <a:rPr lang="ru-RU" dirty="0"/>
              <a:t>= </a:t>
            </a:r>
            <a:r>
              <a:rPr lang="ru-RU" dirty="0">
                <a:sym typeface="Symbol"/>
              </a:rPr>
              <a:t></a:t>
            </a:r>
            <a:r>
              <a:rPr lang="en-US" dirty="0" err="1">
                <a:sym typeface="Symbol"/>
              </a:rPr>
              <a:t>R</a:t>
            </a:r>
            <a:r>
              <a:rPr lang="en-US" baseline="-25000" dirty="0" err="1">
                <a:sym typeface="Symbol"/>
              </a:rPr>
              <a:t>i</a:t>
            </a:r>
            <a:r>
              <a:rPr lang="ru-RU" dirty="0">
                <a:sym typeface="Symbol"/>
              </a:rPr>
              <a:t>,  где </a:t>
            </a:r>
            <a:r>
              <a:rPr lang="en-US" dirty="0" err="1">
                <a:sym typeface="Symbol"/>
              </a:rPr>
              <a:t>R</a:t>
            </a:r>
            <a:r>
              <a:rPr lang="en-US" baseline="-25000" dirty="0" err="1">
                <a:sym typeface="Symbol"/>
              </a:rPr>
              <a:t>i</a:t>
            </a:r>
            <a:r>
              <a:rPr lang="ru-RU" baseline="-25000" dirty="0">
                <a:sym typeface="Symbol"/>
              </a:rPr>
              <a:t> </a:t>
            </a:r>
            <a:r>
              <a:rPr lang="ru-RU" dirty="0">
                <a:sym typeface="Symbol"/>
              </a:rPr>
              <a:t>  - ранговое значение сдвигов с более редким знаком</a:t>
            </a:r>
          </a:p>
          <a:p>
            <a:endParaRPr lang="ru-RU" dirty="0">
              <a:sym typeface="Symbol"/>
            </a:endParaRPr>
          </a:p>
          <a:p>
            <a:r>
              <a:rPr lang="ru-RU" dirty="0">
                <a:sym typeface="Symbol"/>
              </a:rPr>
              <a:t>Определяют критическое значение </a:t>
            </a:r>
            <a:r>
              <a:rPr lang="ru-RU" dirty="0" err="1">
                <a:sym typeface="Symbol"/>
              </a:rPr>
              <a:t>Т</a:t>
            </a:r>
            <a:r>
              <a:rPr lang="ru-RU" baseline="-25000" dirty="0" err="1">
                <a:sym typeface="Symbol"/>
              </a:rPr>
              <a:t>кр</a:t>
            </a:r>
            <a:r>
              <a:rPr lang="ru-RU" dirty="0">
                <a:sym typeface="Symbol"/>
              </a:rPr>
              <a:t> для данного </a:t>
            </a:r>
            <a:r>
              <a:rPr lang="en-US" dirty="0">
                <a:sym typeface="Symbol"/>
              </a:rPr>
              <a:t>n </a:t>
            </a:r>
            <a:r>
              <a:rPr lang="kk-KZ" dirty="0">
                <a:sym typeface="Symbol"/>
              </a:rPr>
              <a:t>и  </a:t>
            </a:r>
          </a:p>
          <a:p>
            <a:r>
              <a:rPr lang="kk-KZ" dirty="0">
                <a:sym typeface="Symbol"/>
              </a:rPr>
              <a:t>Сопоставляют эмпирическое Т</a:t>
            </a:r>
            <a:r>
              <a:rPr lang="kk-KZ" baseline="-25000" dirty="0">
                <a:sym typeface="Symbol"/>
              </a:rPr>
              <a:t>эмп</a:t>
            </a:r>
            <a:r>
              <a:rPr lang="kk-KZ" dirty="0">
                <a:sym typeface="Symbol"/>
              </a:rPr>
              <a:t>  и Т</a:t>
            </a:r>
            <a:r>
              <a:rPr lang="kk-KZ" baseline="-25000" dirty="0">
                <a:sym typeface="Symbol"/>
              </a:rPr>
              <a:t>кр</a:t>
            </a:r>
          </a:p>
          <a:p>
            <a:pPr lvl="1"/>
            <a:r>
              <a:rPr lang="kk-KZ" dirty="0">
                <a:solidFill>
                  <a:schemeClr val="tx1"/>
                </a:solidFill>
                <a:sym typeface="Symbol"/>
              </a:rPr>
              <a:t>Если  Т</a:t>
            </a:r>
            <a:r>
              <a:rPr lang="kk-KZ" baseline="-25000" dirty="0">
                <a:solidFill>
                  <a:schemeClr val="tx1"/>
                </a:solidFill>
                <a:sym typeface="Symbol"/>
              </a:rPr>
              <a:t>эмп</a:t>
            </a:r>
            <a:r>
              <a:rPr lang="kk-KZ" dirty="0">
                <a:solidFill>
                  <a:schemeClr val="tx1"/>
                </a:solidFill>
                <a:sym typeface="Symbol"/>
              </a:rPr>
              <a:t>  Т</a:t>
            </a:r>
            <a:r>
              <a:rPr lang="kk-KZ" baseline="-25000" dirty="0">
                <a:solidFill>
                  <a:schemeClr val="tx1"/>
                </a:solidFill>
                <a:sym typeface="Symbol"/>
              </a:rPr>
              <a:t>кр</a:t>
            </a:r>
            <a:r>
              <a:rPr lang="ru-RU" dirty="0">
                <a:solidFill>
                  <a:schemeClr val="tx1"/>
                </a:solidFill>
                <a:sym typeface="Symbol"/>
              </a:rPr>
              <a:t>, то Н0 – гипотезу отклоняют; если </a:t>
            </a:r>
            <a:r>
              <a:rPr lang="kk-KZ" dirty="0">
                <a:solidFill>
                  <a:schemeClr val="tx1"/>
                </a:solidFill>
                <a:sym typeface="Symbol"/>
              </a:rPr>
              <a:t>Т</a:t>
            </a:r>
            <a:r>
              <a:rPr lang="kk-KZ" baseline="-25000" dirty="0">
                <a:solidFill>
                  <a:schemeClr val="tx1"/>
                </a:solidFill>
                <a:sym typeface="Symbol"/>
              </a:rPr>
              <a:t>эмп</a:t>
            </a:r>
            <a:r>
              <a:rPr lang="kk-KZ" dirty="0">
                <a:solidFill>
                  <a:schemeClr val="tx1"/>
                </a:solidFill>
                <a:sym typeface="Symbol"/>
              </a:rPr>
              <a:t> </a:t>
            </a:r>
            <a:r>
              <a:rPr lang="en-US" dirty="0">
                <a:solidFill>
                  <a:schemeClr val="tx1"/>
                </a:solidFill>
                <a:sym typeface="Symbol"/>
              </a:rPr>
              <a:t>&gt;</a:t>
            </a:r>
            <a:r>
              <a:rPr lang="kk-KZ" dirty="0">
                <a:solidFill>
                  <a:schemeClr val="tx1"/>
                </a:solidFill>
                <a:sym typeface="Symbol"/>
              </a:rPr>
              <a:t> Т</a:t>
            </a:r>
            <a:r>
              <a:rPr lang="kk-KZ" baseline="-25000" dirty="0">
                <a:solidFill>
                  <a:schemeClr val="tx1"/>
                </a:solidFill>
                <a:sym typeface="Symbol"/>
              </a:rPr>
              <a:t>кр</a:t>
            </a:r>
            <a:r>
              <a:rPr lang="ru-RU" dirty="0">
                <a:solidFill>
                  <a:schemeClr val="tx1"/>
                </a:solidFill>
                <a:sym typeface="Symbol"/>
              </a:rPr>
              <a:t>, то </a:t>
            </a:r>
            <a:r>
              <a:rPr lang="en-US" dirty="0">
                <a:solidFill>
                  <a:schemeClr val="tx1"/>
                </a:solidFill>
                <a:sym typeface="Symbol"/>
              </a:rPr>
              <a:t>H0 </a:t>
            </a:r>
            <a:r>
              <a:rPr lang="kk-KZ" dirty="0">
                <a:solidFill>
                  <a:schemeClr val="tx1"/>
                </a:solidFill>
                <a:sym typeface="Symbol"/>
              </a:rPr>
              <a:t>принимают</a:t>
            </a:r>
            <a:r>
              <a:rPr lang="ru-RU" dirty="0">
                <a:solidFill>
                  <a:schemeClr val="tx1"/>
                </a:solidFill>
                <a:sym typeface="Symbol"/>
              </a:rPr>
              <a:t>.</a:t>
            </a:r>
          </a:p>
          <a:p>
            <a:pPr lvl="1"/>
            <a:endParaRPr lang="ru-RU" dirty="0">
              <a:sym typeface="Symbo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82430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Графический пример сдвигов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16805" y="1857364"/>
            <a:ext cx="7267193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4379884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Т-критерий Уилкоксона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809853" y="1219201"/>
          <a:ext cx="6643733" cy="4937125"/>
        </p:xfrm>
        <a:graphic>
          <a:graphicData uri="http://schemas.openxmlformats.org/drawingml/2006/table">
            <a:tbl>
              <a:tblPr/>
              <a:tblGrid>
                <a:gridCol w="877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05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55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05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38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54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solidFill>
                            <a:srgbClr val="000000"/>
                          </a:solidFill>
                          <a:latin typeface="Arial"/>
                        </a:rPr>
                        <a:t>Объем</a:t>
                      </a:r>
                      <a:endParaRPr lang="ru-RU" sz="1500" dirty="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Уровень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значимости</a:t>
                      </a:r>
                      <a:endParaRPr lang="ru-RU" sz="1500"/>
                    </a:p>
                  </a:txBody>
                  <a:tcPr marL="15429" marR="15429" marT="37028" marB="37028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Объем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Уровень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значимости</a:t>
                      </a:r>
                      <a:endParaRPr lang="ru-RU" sz="1500"/>
                    </a:p>
                  </a:txBody>
                  <a:tcPr marL="15429" marR="15429" marT="37028" marB="37028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выборки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0,05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0,01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выборки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0,05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0,01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500" dirty="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130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101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29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140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110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151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120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163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130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175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140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187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151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34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200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162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  <a:endParaRPr lang="ru-RU" sz="1500" dirty="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213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173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36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227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185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37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241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198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256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211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39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271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224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286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238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302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252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53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37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42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319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266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60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43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43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336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281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67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49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44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353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296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75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55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371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312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83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62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46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389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328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91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69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407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345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100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76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48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426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362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110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84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49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446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379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119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92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50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466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solidFill>
                            <a:srgbClr val="000000"/>
                          </a:solidFill>
                          <a:latin typeface="Arial"/>
                        </a:rPr>
                        <a:t>397</a:t>
                      </a:r>
                      <a:endParaRPr lang="ru-RU" sz="1500" dirty="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65916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17343681"/>
              </p:ext>
            </p:extLst>
          </p:nvPr>
        </p:nvGraphicFramePr>
        <p:xfrm>
          <a:off x="1981200" y="1219201"/>
          <a:ext cx="8586792" cy="47780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43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4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12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33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33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33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733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733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1504">
                <a:tc>
                  <a:txBody>
                    <a:bodyPr/>
                    <a:lstStyle/>
                    <a:p>
                      <a:r>
                        <a:rPr lang="ru-RU" sz="1400" dirty="0"/>
                        <a:t>№ </a:t>
                      </a:r>
                      <a:r>
                        <a:rPr lang="ru-RU" sz="1400" dirty="0" err="1"/>
                        <a:t>испыт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Условие</a:t>
                      </a:r>
                      <a:r>
                        <a:rPr lang="ru-RU" sz="1400" baseline="0" dirty="0"/>
                        <a:t> 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Условие</a:t>
                      </a:r>
                      <a:r>
                        <a:rPr lang="ru-RU" sz="1400" baseline="0" dirty="0"/>
                        <a:t> 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Сдвиг</a:t>
                      </a:r>
                    </a:p>
                    <a:p>
                      <a:r>
                        <a:rPr lang="en-US" sz="1400" dirty="0"/>
                        <a:t>D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Модуль</a:t>
                      </a:r>
                      <a:r>
                        <a:rPr lang="kk-KZ" sz="1400" baseline="0" dirty="0"/>
                        <a:t> разности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Ранг модуля разности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Ранги с -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Ранги с Һ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14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ru-RU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ru-RU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ru-RU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ru-RU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ru-RU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ru-RU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ru-RU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ru-RU" sz="1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ru-RU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ru-RU" sz="1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ru-RU" sz="1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Тэкп=</a:t>
                      </a:r>
                      <a:r>
                        <a:rPr lang="en-US" sz="1400" dirty="0"/>
                        <a:t>13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381224" y="5934670"/>
            <a:ext cx="77153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sym typeface="Symbol"/>
              </a:rPr>
              <a:t>Т</a:t>
            </a:r>
            <a:r>
              <a:rPr lang="kk-KZ" baseline="-25000" dirty="0">
                <a:sym typeface="Symbol"/>
              </a:rPr>
              <a:t>эмп</a:t>
            </a:r>
            <a:r>
              <a:rPr lang="kk-KZ" dirty="0">
                <a:sym typeface="Symbol"/>
              </a:rPr>
              <a:t> = 	Т</a:t>
            </a:r>
            <a:r>
              <a:rPr lang="kk-KZ" baseline="-25000" dirty="0">
                <a:sym typeface="Symbol"/>
              </a:rPr>
              <a:t>кр </a:t>
            </a:r>
            <a:r>
              <a:rPr lang="ru-RU" dirty="0">
                <a:sym typeface="Symbol"/>
              </a:rPr>
              <a:t>=</a:t>
            </a:r>
          </a:p>
          <a:p>
            <a:pPr marL="0" lvl="1"/>
            <a:r>
              <a:rPr lang="kk-KZ" dirty="0">
                <a:sym typeface="Symbol"/>
              </a:rPr>
              <a:t>Если  Т</a:t>
            </a:r>
            <a:r>
              <a:rPr lang="kk-KZ" baseline="-25000" dirty="0">
                <a:sym typeface="Symbol"/>
              </a:rPr>
              <a:t>эмп</a:t>
            </a:r>
            <a:r>
              <a:rPr lang="kk-KZ" dirty="0">
                <a:sym typeface="Symbol"/>
              </a:rPr>
              <a:t>  Т</a:t>
            </a:r>
            <a:r>
              <a:rPr lang="kk-KZ" baseline="-25000" dirty="0">
                <a:sym typeface="Symbol"/>
              </a:rPr>
              <a:t>кр</a:t>
            </a:r>
            <a:r>
              <a:rPr lang="ru-RU" dirty="0">
                <a:sym typeface="Symbol"/>
              </a:rPr>
              <a:t>, то Н0 – гипотезу отклоняют; если </a:t>
            </a:r>
            <a:r>
              <a:rPr lang="kk-KZ" dirty="0">
                <a:sym typeface="Symbol"/>
              </a:rPr>
              <a:t>Т</a:t>
            </a:r>
            <a:r>
              <a:rPr lang="kk-KZ" baseline="-25000" dirty="0">
                <a:sym typeface="Symbol"/>
              </a:rPr>
              <a:t>эмп</a:t>
            </a:r>
            <a:r>
              <a:rPr lang="kk-KZ" dirty="0">
                <a:sym typeface="Symbol"/>
              </a:rPr>
              <a:t> </a:t>
            </a:r>
            <a:r>
              <a:rPr lang="en-US" dirty="0">
                <a:sym typeface="Symbol"/>
              </a:rPr>
              <a:t>&gt;</a:t>
            </a:r>
            <a:r>
              <a:rPr lang="kk-KZ" dirty="0">
                <a:sym typeface="Symbol"/>
              </a:rPr>
              <a:t> Т</a:t>
            </a:r>
            <a:r>
              <a:rPr lang="kk-KZ" baseline="-25000" dirty="0">
                <a:sym typeface="Symbol"/>
              </a:rPr>
              <a:t>кр</a:t>
            </a:r>
            <a:r>
              <a:rPr lang="ru-RU" dirty="0">
                <a:sym typeface="Symbol"/>
              </a:rPr>
              <a:t>, то </a:t>
            </a:r>
            <a:r>
              <a:rPr lang="en-US" dirty="0">
                <a:sym typeface="Symbol"/>
              </a:rPr>
              <a:t>H0 </a:t>
            </a:r>
            <a:r>
              <a:rPr lang="kk-KZ" dirty="0">
                <a:sym typeface="Symbol"/>
              </a:rPr>
              <a:t>принимают</a:t>
            </a:r>
            <a:r>
              <a:rPr lang="ru-RU" dirty="0">
                <a:sym typeface="Symbol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6777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Литература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5638800"/>
          </a:xfrm>
        </p:spPr>
        <p:txBody>
          <a:bodyPr>
            <a:normAutofit fontScale="70000" lnSpcReduction="20000"/>
          </a:bodyPr>
          <a:lstStyle/>
          <a:p>
            <a:r>
              <a:rPr lang="ru-RU" sz="2800" dirty="0"/>
              <a:t>Новикова Н.В., Новиков А.И. Математические методы в психологии. – М., 2015 (</a:t>
            </a:r>
            <a:r>
              <a:rPr lang="en-US" sz="2800" dirty="0" err="1"/>
              <a:t>Exel</a:t>
            </a:r>
            <a:r>
              <a:rPr lang="en-US" sz="2800" dirty="0"/>
              <a:t> </a:t>
            </a:r>
            <a:r>
              <a:rPr lang="kk-KZ" sz="2800" dirty="0"/>
              <a:t>и </a:t>
            </a:r>
            <a:r>
              <a:rPr lang="en-US" sz="2800" dirty="0"/>
              <a:t>SPSS</a:t>
            </a:r>
            <a:r>
              <a:rPr lang="ru-RU" sz="2800" dirty="0"/>
              <a:t>)</a:t>
            </a:r>
          </a:p>
          <a:p>
            <a:r>
              <a:rPr lang="ru-RU" sz="2800" dirty="0" err="1"/>
              <a:t>Наследов</a:t>
            </a:r>
            <a:r>
              <a:rPr lang="ru-RU" sz="2800" dirty="0"/>
              <a:t> А.Д. Математические методы психологического исследования. Анализ и интерпретация данных. – СПб: Речь, 2006. – 396 с.</a:t>
            </a:r>
          </a:p>
          <a:p>
            <a:r>
              <a:rPr lang="ru-RU" sz="2800" dirty="0"/>
              <a:t>Титкова Л.С. Математические методы в психологии. - Владивосток, 2002. – 85с.</a:t>
            </a:r>
            <a:endParaRPr lang="ru-RU" sz="1600" dirty="0"/>
          </a:p>
          <a:p>
            <a:r>
              <a:rPr lang="ru-RU" sz="2800" dirty="0"/>
              <a:t>Гребенникова, И. В. Методы математической обработки экспериментальных данных: учебно-методическое пособие / И. В. Гребенникова. — Екатеринбург : Изд-во  Урал. ун-та, 2015. — 124 с.</a:t>
            </a:r>
          </a:p>
          <a:p>
            <a:r>
              <a:rPr lang="kk-KZ" sz="2800" dirty="0"/>
              <a:t>Болтаева Ә.М. Психологиялық ғылыми зерттеулерді ұйымдастыру: оқу құралы. – Алматы, 2015. – 122 б.</a:t>
            </a:r>
          </a:p>
          <a:p>
            <a:endParaRPr lang="kk-KZ" sz="2800" dirty="0"/>
          </a:p>
          <a:p>
            <a:r>
              <a:rPr lang="ru-RU" sz="2800" dirty="0"/>
              <a:t>Корреляционный анализ</a:t>
            </a:r>
          </a:p>
          <a:p>
            <a:r>
              <a:rPr lang="lt-LT" sz="2800" dirty="0"/>
              <a:t>https://www.coursera.org/lecture/smart-analytics-education/korrieliatsionnyi-analiz-faktornyi-analiz-OEqA8</a:t>
            </a:r>
            <a:endParaRPr lang="ru-RU" sz="2800" dirty="0"/>
          </a:p>
          <a:p>
            <a:r>
              <a:rPr lang="en-US" sz="2800" dirty="0">
                <a:hlinkClick r:id="rId2"/>
              </a:rPr>
              <a:t>https://www.coursera.org/learn/matematicheskiye-metody-v-psikhologii/lecture/MdcU1/vidieo-5-1-sravnieniie-dvukh-niezavisimykh-vyborok</a:t>
            </a:r>
            <a:endParaRPr lang="ru-RU" sz="2800" dirty="0"/>
          </a:p>
          <a:p>
            <a:r>
              <a:rPr lang="en-US" sz="2800" dirty="0">
                <a:hlinkClick r:id="rId3"/>
              </a:rPr>
              <a:t>https://www.coursera.org/learn/matematicheskiye-metody-v-psikhologii/lecture/om8py/vidieo-praktika-5-2-sravnitiel-nyie-kritierii-chast-1</a:t>
            </a:r>
            <a:endParaRPr lang="ru-RU" sz="2800" dirty="0"/>
          </a:p>
          <a:p>
            <a:r>
              <a:rPr lang="en-US" sz="2800" dirty="0"/>
              <a:t>https://www.coursera.org/learn/matematicheskiye-metody-v-psikhologii/lecture/1RAqC/vidieo-praktika-5-4-sravnitiel-nyie-kritierii-chast-3</a:t>
            </a:r>
            <a:endParaRPr lang="ru-RU" sz="28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Шаги алгоритма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dirty="0"/>
              <a:t>1</a:t>
            </a:r>
            <a:r>
              <a:rPr lang="ru-RU" dirty="0"/>
              <a:t>. Подсчитать разности </a:t>
            </a:r>
            <a:r>
              <a:rPr lang="en-US" dirty="0" err="1"/>
              <a:t>d</a:t>
            </a:r>
            <a:r>
              <a:rPr lang="en-US" baseline="-25000" dirty="0" err="1"/>
              <a:t>i</a:t>
            </a:r>
            <a:endParaRPr lang="en-US" baseline="-25000" dirty="0"/>
          </a:p>
          <a:p>
            <a:r>
              <a:rPr lang="kk-KZ" dirty="0"/>
              <a:t>2</a:t>
            </a:r>
            <a:r>
              <a:rPr lang="ru-RU" dirty="0"/>
              <a:t>. Ранжировать абсолютные значения разностей (ранг </a:t>
            </a:r>
            <a:r>
              <a:rPr lang="en-US" dirty="0"/>
              <a:t>| </a:t>
            </a:r>
            <a:r>
              <a:rPr lang="en-US" dirty="0" err="1"/>
              <a:t>d</a:t>
            </a:r>
            <a:r>
              <a:rPr lang="en-US" baseline="-25000" dirty="0" err="1"/>
              <a:t>i</a:t>
            </a:r>
            <a:r>
              <a:rPr lang="en-US" dirty="0"/>
              <a:t> | )</a:t>
            </a:r>
            <a:endParaRPr lang="ru-RU" dirty="0"/>
          </a:p>
          <a:p>
            <a:r>
              <a:rPr lang="ru-RU" dirty="0"/>
              <a:t>3. Выписать ранги положительных и отрицательных значений разностей</a:t>
            </a:r>
          </a:p>
          <a:p>
            <a:r>
              <a:rPr lang="ru-RU" dirty="0"/>
              <a:t>4. Посчитать суммы рангов отдельно для положительных и отрицательных разностей. За </a:t>
            </a:r>
            <a:r>
              <a:rPr lang="ru-RU" dirty="0" err="1"/>
              <a:t>Т</a:t>
            </a:r>
            <a:r>
              <a:rPr lang="ru-RU" baseline="-25000" dirty="0" err="1"/>
              <a:t>эмп</a:t>
            </a:r>
            <a:r>
              <a:rPr lang="ru-RU" dirty="0"/>
              <a:t> принимается меньшая сумма </a:t>
            </a:r>
          </a:p>
          <a:p>
            <a:r>
              <a:rPr lang="ru-RU" dirty="0"/>
              <a:t>5. Определяется </a:t>
            </a:r>
            <a:r>
              <a:rPr lang="ru-RU" dirty="0" err="1"/>
              <a:t>р-уровень</a:t>
            </a:r>
            <a:r>
              <a:rPr lang="ru-RU" dirty="0"/>
              <a:t> значимости</a:t>
            </a:r>
          </a:p>
          <a:p>
            <a:pPr marL="274320" lvl="1">
              <a:spcBef>
                <a:spcPts val="600"/>
              </a:spcBef>
              <a:buClr>
                <a:schemeClr val="accent1"/>
              </a:buClr>
            </a:pPr>
            <a:r>
              <a:rPr lang="kk-KZ" dirty="0">
                <a:solidFill>
                  <a:schemeClr val="tx1"/>
                </a:solidFill>
                <a:sym typeface="Symbol"/>
              </a:rPr>
              <a:t>Если  Т</a:t>
            </a:r>
            <a:r>
              <a:rPr lang="kk-KZ" baseline="-25000" dirty="0">
                <a:solidFill>
                  <a:schemeClr val="tx1"/>
                </a:solidFill>
                <a:sym typeface="Symbol"/>
              </a:rPr>
              <a:t>эмп</a:t>
            </a:r>
            <a:r>
              <a:rPr lang="kk-KZ" dirty="0">
                <a:solidFill>
                  <a:schemeClr val="tx1"/>
                </a:solidFill>
                <a:sym typeface="Symbol"/>
              </a:rPr>
              <a:t>  Т</a:t>
            </a:r>
            <a:r>
              <a:rPr lang="kk-KZ" baseline="-25000" dirty="0">
                <a:solidFill>
                  <a:schemeClr val="tx1"/>
                </a:solidFill>
                <a:sym typeface="Symbol"/>
              </a:rPr>
              <a:t>кр</a:t>
            </a:r>
            <a:r>
              <a:rPr lang="ru-RU" dirty="0">
                <a:solidFill>
                  <a:schemeClr val="tx1"/>
                </a:solidFill>
                <a:sym typeface="Symbol"/>
              </a:rPr>
              <a:t>, то Н0 – гипотезу отклоняют; если </a:t>
            </a:r>
            <a:r>
              <a:rPr lang="kk-KZ" dirty="0">
                <a:solidFill>
                  <a:schemeClr val="tx1"/>
                </a:solidFill>
                <a:sym typeface="Symbol"/>
              </a:rPr>
              <a:t>Т</a:t>
            </a:r>
            <a:r>
              <a:rPr lang="kk-KZ" baseline="-25000" dirty="0">
                <a:solidFill>
                  <a:schemeClr val="tx1"/>
                </a:solidFill>
                <a:sym typeface="Symbol"/>
              </a:rPr>
              <a:t>эмп</a:t>
            </a:r>
            <a:r>
              <a:rPr lang="kk-KZ" dirty="0">
                <a:solidFill>
                  <a:schemeClr val="tx1"/>
                </a:solidFill>
                <a:sym typeface="Symbol"/>
              </a:rPr>
              <a:t> </a:t>
            </a:r>
            <a:r>
              <a:rPr lang="en-US" dirty="0">
                <a:solidFill>
                  <a:schemeClr val="tx1"/>
                </a:solidFill>
                <a:sym typeface="Symbol"/>
              </a:rPr>
              <a:t>&gt;</a:t>
            </a:r>
            <a:r>
              <a:rPr lang="kk-KZ" dirty="0">
                <a:solidFill>
                  <a:schemeClr val="tx1"/>
                </a:solidFill>
                <a:sym typeface="Symbol"/>
              </a:rPr>
              <a:t> Т</a:t>
            </a:r>
            <a:r>
              <a:rPr lang="kk-KZ" baseline="-25000" dirty="0">
                <a:solidFill>
                  <a:schemeClr val="tx1"/>
                </a:solidFill>
                <a:sym typeface="Symbol"/>
              </a:rPr>
              <a:t>кр</a:t>
            </a:r>
            <a:r>
              <a:rPr lang="ru-RU" dirty="0">
                <a:solidFill>
                  <a:schemeClr val="tx1"/>
                </a:solidFill>
                <a:sym typeface="Symbol"/>
              </a:rPr>
              <a:t>, то </a:t>
            </a:r>
            <a:r>
              <a:rPr lang="en-US" dirty="0">
                <a:solidFill>
                  <a:schemeClr val="tx1"/>
                </a:solidFill>
                <a:sym typeface="Symbol"/>
              </a:rPr>
              <a:t>H0 </a:t>
            </a:r>
            <a:r>
              <a:rPr lang="kk-KZ" dirty="0">
                <a:solidFill>
                  <a:schemeClr val="tx1"/>
                </a:solidFill>
                <a:sym typeface="Symbol"/>
              </a:rPr>
              <a:t>принимают</a:t>
            </a:r>
            <a:r>
              <a:rPr lang="ru-RU" dirty="0">
                <a:solidFill>
                  <a:schemeClr val="tx1"/>
                </a:solidFill>
                <a:sym typeface="Symbol"/>
              </a:rPr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08179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428604"/>
            <a:ext cx="8686800" cy="1785926"/>
          </a:xfrm>
        </p:spPr>
        <p:txBody>
          <a:bodyPr>
            <a:normAutofit fontScale="90000"/>
          </a:bodyPr>
          <a:lstStyle/>
          <a:p>
            <a:r>
              <a:rPr lang="ru-RU" sz="2200" dirty="0"/>
              <a:t>Задача. Результаты двукратного выполнения проекта  студентами (</a:t>
            </a:r>
            <a:r>
              <a:rPr lang="ru-RU" sz="2200" dirty="0" err="1"/>
              <a:t>табл</a:t>
            </a:r>
            <a:r>
              <a:rPr lang="ru-RU" sz="2200" dirty="0"/>
              <a:t>)</a:t>
            </a:r>
            <a:br>
              <a:rPr lang="ru-RU" sz="2200" dirty="0"/>
            </a:br>
            <a:r>
              <a:rPr lang="ru-RU" sz="2200" dirty="0"/>
              <a:t>После выполнения первого проекта студентам были объявлены результаты(баллы из 20 максимальных). Также им было объявлено, что после выполнения второго проекта - лучшие проекты будут направлены в известные фирмы, а самих студентов примут представители этих фирм, занимающиеся набором персонала. Повлияло ли такая мотивация на качество выполнения проектов студентами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523996" y="2428868"/>
          <a:ext cx="9144005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3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№</a:t>
                      </a:r>
                    </a:p>
                    <a:p>
                      <a:r>
                        <a:rPr lang="ru-RU" dirty="0" err="1"/>
                        <a:t>респ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Рез</a:t>
                      </a:r>
                      <a:r>
                        <a:rPr lang="ru-RU" baseline="0" dirty="0"/>
                        <a:t> 1 проекта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Рез 2 проекта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24101" y="5143512"/>
            <a:ext cx="2336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Критерий Вилкоксона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21334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666842" y="71415"/>
          <a:ext cx="8586792" cy="68013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07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38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6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43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50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52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71504">
                <a:tc>
                  <a:txBody>
                    <a:bodyPr/>
                    <a:lstStyle/>
                    <a:p>
                      <a:r>
                        <a:rPr lang="ru-RU" sz="1400" dirty="0"/>
                        <a:t>№ </a:t>
                      </a:r>
                      <a:r>
                        <a:rPr lang="ru-RU" sz="1400" dirty="0" err="1"/>
                        <a:t>испыт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Ошибки до корр.упражнений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Ошибки после корр.упражнение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Сдвиг</a:t>
                      </a:r>
                    </a:p>
                    <a:p>
                      <a:r>
                        <a:rPr lang="en-US" sz="1400" dirty="0"/>
                        <a:t>D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Модуль</a:t>
                      </a:r>
                      <a:r>
                        <a:rPr lang="kk-KZ" sz="1400" baseline="0" dirty="0"/>
                        <a:t> разности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/>
                        <a:t>Ранг модуля разности</a:t>
                      </a:r>
                      <a:endParaRPr lang="ru-RU" sz="1400" dirty="0"/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+/-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24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22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12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23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42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41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30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31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40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32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55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44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50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50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52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32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50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32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10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22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21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11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33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34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12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78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56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13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79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78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0756">
                <a:tc>
                  <a:txBody>
                    <a:bodyPr/>
                    <a:lstStyle/>
                    <a:p>
                      <a:r>
                        <a:rPr lang="kk-KZ" sz="1400" dirty="0"/>
                        <a:t>14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25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23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15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28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22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16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16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12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25869">
                <a:tc>
                  <a:txBody>
                    <a:bodyPr/>
                    <a:lstStyle/>
                    <a:p>
                      <a:r>
                        <a:rPr lang="kk-KZ" sz="1400" dirty="0"/>
                        <a:t>17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17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16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18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12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18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432908">
                <a:tc>
                  <a:txBody>
                    <a:bodyPr/>
                    <a:lstStyle/>
                    <a:p>
                      <a:r>
                        <a:rPr lang="kk-KZ" sz="1400" dirty="0"/>
                        <a:t>19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25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25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39069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Задача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При определении степени выраженности некоторого психического свойства в двух группах, опытной и контрольной, баллы распределились следующим образом:</a:t>
            </a:r>
          </a:p>
          <a:p>
            <a:r>
              <a:rPr lang="ru-RU" dirty="0"/>
              <a:t>Опытная группа – 15, 20, 11, 11, 11,12, 15,15, 17, 19, 14, 9</a:t>
            </a:r>
          </a:p>
          <a:p>
            <a:r>
              <a:rPr lang="ru-RU" dirty="0"/>
              <a:t>Контрольная – 23, 15, 19, 19, 22, 9, 10, 11, 18, 17, 12, 23. Рассчитайте меры центральной тенденции и меры изменчивости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3513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Вопросы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kk-KZ" dirty="0"/>
          </a:p>
          <a:p>
            <a:r>
              <a:rPr lang="ru-RU" dirty="0"/>
              <a:t>Критерий </a:t>
            </a:r>
            <a:r>
              <a:rPr lang="en-US" dirty="0"/>
              <a:t>U-</a:t>
            </a:r>
            <a:r>
              <a:rPr lang="kk-KZ" dirty="0"/>
              <a:t>Манна-Уитни для независимых выборок</a:t>
            </a:r>
          </a:p>
          <a:p>
            <a:r>
              <a:rPr lang="kk-KZ" dirty="0"/>
              <a:t>Критерий Т-Вилкоксона для зависимых выборок</a:t>
            </a:r>
          </a:p>
          <a:p>
            <a:endParaRPr lang="kk-KZ" dirty="0"/>
          </a:p>
          <a:p>
            <a:r>
              <a:rPr lang="kk-KZ" dirty="0"/>
              <a:t>Критерий Н Краскала-Уоллеса – сравнение более 2-х независимых выборок</a:t>
            </a:r>
          </a:p>
          <a:p>
            <a:r>
              <a:rPr lang="kk-KZ" dirty="0"/>
              <a:t>Критерий  </a:t>
            </a:r>
            <a:r>
              <a:rPr lang="kk-KZ" dirty="0">
                <a:sym typeface="Symbol"/>
              </a:rPr>
              <a:t></a:t>
            </a:r>
            <a:r>
              <a:rPr lang="kk-KZ" baseline="30000" dirty="0">
                <a:sym typeface="Symbol"/>
              </a:rPr>
              <a:t>2</a:t>
            </a:r>
            <a:r>
              <a:rPr lang="kk-KZ" dirty="0">
                <a:sym typeface="Symbol"/>
              </a:rPr>
              <a:t> -</a:t>
            </a:r>
            <a:r>
              <a:rPr lang="kk-KZ" dirty="0"/>
              <a:t> Фридмана </a:t>
            </a:r>
            <a:r>
              <a:rPr lang="ru-RU" dirty="0"/>
              <a:t>(</a:t>
            </a:r>
            <a:r>
              <a:rPr lang="kk-KZ" dirty="0"/>
              <a:t>хи-квадрат Фридмана</a:t>
            </a:r>
            <a:r>
              <a:rPr lang="ru-RU" dirty="0"/>
              <a:t>) для 2 и более выборок</a:t>
            </a:r>
          </a:p>
          <a:p>
            <a:endParaRPr lang="kk-KZ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b="1" dirty="0">
                <a:solidFill>
                  <a:srgbClr val="00B050"/>
                </a:solidFill>
              </a:rPr>
              <a:t>Условия применения непараметрических методов 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dirty="0"/>
              <a:t>Распределение значений признака в генеральной совокупности не соответствует нормальному закону </a:t>
            </a:r>
          </a:p>
          <a:p>
            <a:endParaRPr lang="kk-KZ" dirty="0"/>
          </a:p>
          <a:p>
            <a:r>
              <a:rPr lang="kk-KZ" dirty="0"/>
              <a:t>Возможно распределение признака нормальное</a:t>
            </a:r>
            <a:r>
              <a:rPr lang="ru-RU" dirty="0"/>
              <a:t>, но выборочное распределение маленькое, чтобы судить по нему о генеральной совокупности</a:t>
            </a:r>
          </a:p>
          <a:p>
            <a:endParaRPr lang="ru-RU" dirty="0"/>
          </a:p>
          <a:p>
            <a:r>
              <a:rPr lang="ru-RU" dirty="0"/>
              <a:t>Не выполняется требование о </a:t>
            </a:r>
            <a:r>
              <a:rPr lang="ru-RU" dirty="0" err="1"/>
              <a:t>гомогенности</a:t>
            </a:r>
            <a:r>
              <a:rPr lang="ru-RU" dirty="0"/>
              <a:t> дисперсии при сравнении средних значений  для независимых выборок </a:t>
            </a:r>
          </a:p>
        </p:txBody>
      </p:sp>
    </p:spTree>
    <p:extLst>
      <p:ext uri="{BB962C8B-B14F-4D97-AF65-F5344CB8AC3E}">
        <p14:creationId xmlns:p14="http://schemas.microsoft.com/office/powerpoint/2010/main" val="2093860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00B050"/>
                </a:solidFill>
              </a:rPr>
              <a:t>Критерий </a:t>
            </a:r>
            <a:r>
              <a:rPr lang="en-US" b="1" dirty="0">
                <a:solidFill>
                  <a:srgbClr val="00B050"/>
                </a:solidFill>
              </a:rPr>
              <a:t>U-</a:t>
            </a:r>
            <a:r>
              <a:rPr lang="kk-KZ" b="1" dirty="0">
                <a:solidFill>
                  <a:srgbClr val="00B050"/>
                </a:solidFill>
              </a:rPr>
              <a:t>Манна-Уитни для независимых выборок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Предложен в 1945 </a:t>
            </a:r>
            <a:r>
              <a:rPr lang="ru-RU" dirty="0" err="1"/>
              <a:t>г.Френком</a:t>
            </a:r>
            <a:r>
              <a:rPr lang="ru-RU" dirty="0"/>
              <a:t> </a:t>
            </a:r>
            <a:r>
              <a:rPr lang="ru-RU" dirty="0" err="1"/>
              <a:t>Вилкоксоном</a:t>
            </a:r>
            <a:r>
              <a:rPr lang="ru-RU" dirty="0"/>
              <a:t>, в 1947 усовершенствован Х.Манном, Д.Уитни</a:t>
            </a:r>
          </a:p>
          <a:p>
            <a:endParaRPr lang="ru-RU" dirty="0"/>
          </a:p>
          <a:p>
            <a:r>
              <a:rPr lang="ru-RU" dirty="0"/>
              <a:t>Эмпирическое значение критерия </a:t>
            </a:r>
            <a:r>
              <a:rPr lang="en-US" dirty="0"/>
              <a:t>U-</a:t>
            </a:r>
            <a:r>
              <a:rPr lang="kk-KZ" dirty="0"/>
              <a:t>Манна-Уитни показывает</a:t>
            </a:r>
            <a:r>
              <a:rPr lang="ru-RU" dirty="0"/>
              <a:t>, насколько совпадают/пересекаются два ряда значений признака. </a:t>
            </a:r>
          </a:p>
          <a:p>
            <a:endParaRPr lang="ru-RU" dirty="0"/>
          </a:p>
          <a:p>
            <a:r>
              <a:rPr lang="ru-RU" dirty="0"/>
              <a:t>Идея – объединение двух рядов выборок в одну, ее ранжирование/упорядочивание. </a:t>
            </a:r>
          </a:p>
          <a:p>
            <a:r>
              <a:rPr lang="ru-RU" dirty="0"/>
              <a:t>Нулевая гипотеза: значения одной выборки равномерно распределены в значении другой выборке. Т.е. когда два ряда пересекаются в наибольшей возможной степени</a:t>
            </a:r>
          </a:p>
          <a:p>
            <a:r>
              <a:rPr lang="ru-RU" dirty="0"/>
              <a:t>Альтернатива: когда значения одной из выборок будут преобладать в одном из концов объединенного ряда. Т.е. пересечения рядов будут минимальными</a:t>
            </a:r>
          </a:p>
        </p:txBody>
      </p:sp>
    </p:spTree>
    <p:extLst>
      <p:ext uri="{BB962C8B-B14F-4D97-AF65-F5344CB8AC3E}">
        <p14:creationId xmlns:p14="http://schemas.microsoft.com/office/powerpoint/2010/main" val="844292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Варианты гипотез: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Н0: Р(Х</a:t>
            </a:r>
            <a:r>
              <a:rPr lang="en-US" dirty="0"/>
              <a:t>&lt;Y</a:t>
            </a:r>
            <a:r>
              <a:rPr lang="ru-RU" dirty="0"/>
              <a:t>)</a:t>
            </a:r>
            <a:r>
              <a:rPr lang="en-US" dirty="0"/>
              <a:t>=1/2 (</a:t>
            </a:r>
            <a:r>
              <a:rPr lang="kk-KZ" dirty="0"/>
              <a:t>т</a:t>
            </a:r>
            <a:r>
              <a:rPr lang="ru-RU" dirty="0"/>
              <a:t>.е. значения одной выборки будут равномерно распределены в значении другой выборки</a:t>
            </a:r>
            <a:r>
              <a:rPr lang="en-US" dirty="0"/>
              <a:t>)</a:t>
            </a:r>
            <a:endParaRPr lang="ru-RU" dirty="0"/>
          </a:p>
          <a:p>
            <a:r>
              <a:rPr lang="ru-RU" dirty="0"/>
              <a:t>Н1: Р(Х</a:t>
            </a:r>
            <a:r>
              <a:rPr lang="en-US" dirty="0"/>
              <a:t>&lt;Y</a:t>
            </a:r>
            <a:r>
              <a:rPr lang="ru-RU" dirty="0"/>
              <a:t>)</a:t>
            </a:r>
            <a:r>
              <a:rPr lang="en-US" dirty="0">
                <a:sym typeface="Symbol"/>
              </a:rPr>
              <a:t></a:t>
            </a:r>
            <a:r>
              <a:rPr lang="en-US" dirty="0"/>
              <a:t>1/2 </a:t>
            </a:r>
            <a:r>
              <a:rPr lang="ru-RU" dirty="0"/>
              <a:t> (значения одной выборки будут преобладать на одном из концов другой выборки)</a:t>
            </a:r>
          </a:p>
          <a:p>
            <a:endParaRPr lang="ru-RU" dirty="0"/>
          </a:p>
          <a:p>
            <a:r>
              <a:rPr lang="ru-RU" dirty="0"/>
              <a:t>Н0: медиана </a:t>
            </a:r>
            <a:r>
              <a:rPr lang="en-US" dirty="0"/>
              <a:t>Me(</a:t>
            </a:r>
            <a:r>
              <a:rPr lang="kk-KZ" dirty="0"/>
              <a:t>Х</a:t>
            </a:r>
            <a:r>
              <a:rPr lang="en-US" dirty="0"/>
              <a:t>)</a:t>
            </a:r>
            <a:r>
              <a:rPr lang="ru-RU" dirty="0" err="1"/>
              <a:t>=Ме</a:t>
            </a:r>
            <a:r>
              <a:rPr lang="ru-RU" dirty="0"/>
              <a:t>(</a:t>
            </a:r>
            <a:r>
              <a:rPr lang="en-US" dirty="0"/>
              <a:t>Y</a:t>
            </a:r>
            <a:r>
              <a:rPr lang="ru-RU" dirty="0"/>
              <a:t>)</a:t>
            </a:r>
            <a:endParaRPr lang="en-US" dirty="0"/>
          </a:p>
          <a:p>
            <a:r>
              <a:rPr lang="en-US" dirty="0"/>
              <a:t>H1: </a:t>
            </a:r>
            <a:r>
              <a:rPr lang="ru-RU" dirty="0"/>
              <a:t>медиана </a:t>
            </a:r>
            <a:r>
              <a:rPr lang="en-US" dirty="0"/>
              <a:t>Me(</a:t>
            </a:r>
            <a:r>
              <a:rPr lang="kk-KZ" dirty="0"/>
              <a:t>Х</a:t>
            </a:r>
            <a:r>
              <a:rPr lang="en-US" dirty="0"/>
              <a:t>)</a:t>
            </a:r>
            <a:r>
              <a:rPr lang="en-US" dirty="0">
                <a:sym typeface="Symbol"/>
              </a:rPr>
              <a:t>  </a:t>
            </a:r>
            <a:r>
              <a:rPr lang="ru-RU" dirty="0" err="1"/>
              <a:t>Ме</a:t>
            </a:r>
            <a:r>
              <a:rPr lang="ru-RU" dirty="0"/>
              <a:t>(</a:t>
            </a:r>
            <a:r>
              <a:rPr lang="en-US" dirty="0"/>
              <a:t>Y</a:t>
            </a:r>
            <a:r>
              <a:rPr lang="ru-RU" dirty="0"/>
              <a:t>)</a:t>
            </a:r>
            <a:endParaRPr lang="en-US" dirty="0"/>
          </a:p>
          <a:p>
            <a:endParaRPr lang="en-US" dirty="0"/>
          </a:p>
          <a:p>
            <a:r>
              <a:rPr lang="en-US" dirty="0"/>
              <a:t>H0: </a:t>
            </a:r>
            <a:r>
              <a:rPr lang="kk-KZ" dirty="0"/>
              <a:t>средние значения переменных равны</a:t>
            </a:r>
          </a:p>
          <a:p>
            <a:r>
              <a:rPr lang="kk-KZ" dirty="0"/>
              <a:t>Н1: средние значения переменных не равны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3544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Пример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981200" y="1219200"/>
          <a:ext cx="811532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Значения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5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6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7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8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9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10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11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12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13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14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15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16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17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19</a:t>
                      </a:r>
                      <a:endParaRPr lang="ru-RU" dirty="0"/>
                    </a:p>
                  </a:txBody>
                  <a:tcPr marL="44909" marR="4490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Выборка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4034" y="3286124"/>
            <a:ext cx="8173812" cy="2867788"/>
          </a:xfrm>
        </p:spPr>
        <p:txBody>
          <a:bodyPr/>
          <a:lstStyle/>
          <a:p>
            <a:pPr>
              <a:buNone/>
            </a:pPr>
            <a:r>
              <a:rPr lang="kk-KZ" dirty="0"/>
              <a:t>Здесь значения одной выборки явно неравномерно распределены среди значений другой выборки: </a:t>
            </a:r>
            <a:r>
              <a:rPr lang="en-US" dirty="0"/>
              <a:t>Y</a:t>
            </a:r>
            <a:r>
              <a:rPr lang="kk-KZ" dirty="0"/>
              <a:t> преобладает на конце объединенного ряда</a:t>
            </a:r>
          </a:p>
          <a:p>
            <a:pPr>
              <a:buNone/>
            </a:pPr>
            <a:endParaRPr lang="kk-KZ" dirty="0"/>
          </a:p>
          <a:p>
            <a:pPr>
              <a:buNone/>
            </a:pPr>
            <a:r>
              <a:rPr lang="kk-KZ" dirty="0"/>
              <a:t>Однако критерий серий не позволяет обнаружить статистически значимые различия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99926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2596" y="214290"/>
            <a:ext cx="8229600" cy="170496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Критерий </a:t>
            </a:r>
            <a:r>
              <a:rPr lang="en-US" b="1" dirty="0"/>
              <a:t>U </a:t>
            </a:r>
            <a:r>
              <a:rPr lang="en-US" dirty="0"/>
              <a:t>– </a:t>
            </a:r>
            <a:r>
              <a:rPr lang="kk-KZ" dirty="0"/>
              <a:t>общее число тех случаев</a:t>
            </a:r>
            <a:r>
              <a:rPr lang="ru-RU" dirty="0"/>
              <a:t>, в которых значения одной группы превосходят значения другой группы, при </a:t>
            </a:r>
            <a:r>
              <a:rPr lang="ru-RU" dirty="0" err="1"/>
              <a:t>попарном</a:t>
            </a:r>
            <a:r>
              <a:rPr lang="ru-RU" dirty="0"/>
              <a:t> сравнении значений первой и второй группы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1981200" y="2000240"/>
            <a:ext cx="8229600" cy="485776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Поэтому вычисляются два критерия</a:t>
            </a:r>
            <a:r>
              <a:rPr lang="en-US" dirty="0"/>
              <a:t>:</a:t>
            </a:r>
            <a:r>
              <a:rPr lang="ru-RU" dirty="0"/>
              <a:t> </a:t>
            </a:r>
            <a:r>
              <a:rPr lang="en-US" dirty="0" err="1"/>
              <a:t>U</a:t>
            </a:r>
            <a:r>
              <a:rPr lang="en-US" baseline="-25000" dirty="0" err="1"/>
              <a:t>x</a:t>
            </a:r>
            <a:r>
              <a:rPr lang="en-US" dirty="0"/>
              <a:t> </a:t>
            </a:r>
            <a:r>
              <a:rPr lang="kk-KZ" dirty="0"/>
              <a:t>и</a:t>
            </a:r>
            <a:r>
              <a:rPr lang="en-US" dirty="0"/>
              <a:t> </a:t>
            </a:r>
            <a:r>
              <a:rPr lang="en-US" dirty="0" err="1"/>
              <a:t>U</a:t>
            </a:r>
            <a:r>
              <a:rPr lang="en-US" baseline="-25000" dirty="0" err="1"/>
              <a:t>y</a:t>
            </a:r>
            <a:endParaRPr lang="en-US" baseline="-25000" dirty="0"/>
          </a:p>
          <a:p>
            <a:endParaRPr lang="en-US" dirty="0"/>
          </a:p>
          <a:p>
            <a:r>
              <a:rPr lang="kk-KZ" dirty="0"/>
              <a:t>Используются формулы:</a:t>
            </a:r>
          </a:p>
          <a:p>
            <a:endParaRPr lang="kk-KZ" dirty="0"/>
          </a:p>
          <a:p>
            <a:pPr>
              <a:buNone/>
            </a:pPr>
            <a:r>
              <a:rPr lang="ru-RU" dirty="0"/>
              <a:t>							</a:t>
            </a:r>
            <a:r>
              <a:rPr lang="en-US" dirty="0"/>
              <a:t>U</a:t>
            </a:r>
            <a:r>
              <a:rPr lang="kk-KZ" baseline="-25000" dirty="0"/>
              <a:t>х</a:t>
            </a:r>
            <a:r>
              <a:rPr lang="en-US" dirty="0"/>
              <a:t>  </a:t>
            </a:r>
            <a:r>
              <a:rPr lang="kk-KZ" dirty="0"/>
              <a:t>+ </a:t>
            </a:r>
            <a:r>
              <a:rPr lang="en-US" dirty="0" err="1"/>
              <a:t>U</a:t>
            </a:r>
            <a:r>
              <a:rPr lang="en-US" baseline="-25000" dirty="0" err="1"/>
              <a:t>y</a:t>
            </a:r>
            <a:r>
              <a:rPr lang="ru-RU" dirty="0"/>
              <a:t> =</a:t>
            </a:r>
            <a:r>
              <a:rPr lang="en-US" dirty="0"/>
              <a:t> </a:t>
            </a:r>
            <a:r>
              <a:rPr lang="en-US" dirty="0" err="1"/>
              <a:t>n</a:t>
            </a:r>
            <a:r>
              <a:rPr lang="en-US" baseline="-25000" dirty="0" err="1"/>
              <a:t>x</a:t>
            </a:r>
            <a:r>
              <a:rPr lang="en-US" dirty="0" err="1"/>
              <a:t>n</a:t>
            </a:r>
            <a:r>
              <a:rPr lang="en-US" baseline="-25000" dirty="0" err="1"/>
              <a:t>y</a:t>
            </a:r>
            <a:r>
              <a:rPr lang="en-US" dirty="0"/>
              <a:t> </a:t>
            </a:r>
            <a:endParaRPr lang="kk-KZ" dirty="0"/>
          </a:p>
          <a:p>
            <a:endParaRPr lang="kk-KZ" dirty="0"/>
          </a:p>
          <a:p>
            <a:r>
              <a:rPr lang="kk-KZ" dirty="0"/>
              <a:t>Где </a:t>
            </a:r>
            <a:r>
              <a:rPr lang="en-US" dirty="0"/>
              <a:t> </a:t>
            </a:r>
            <a:r>
              <a:rPr lang="en-US" dirty="0" err="1"/>
              <a:t>n</a:t>
            </a:r>
            <a:r>
              <a:rPr lang="en-US" baseline="-25000" dirty="0" err="1"/>
              <a:t>x</a:t>
            </a:r>
            <a:r>
              <a:rPr lang="en-US" dirty="0"/>
              <a:t> – </a:t>
            </a:r>
            <a:r>
              <a:rPr lang="kk-KZ" dirty="0"/>
              <a:t>объем выборки Х</a:t>
            </a:r>
            <a:r>
              <a:rPr lang="ru-RU" dirty="0"/>
              <a:t>, </a:t>
            </a:r>
            <a:r>
              <a:rPr lang="en-US" dirty="0" err="1"/>
              <a:t>n</a:t>
            </a:r>
            <a:r>
              <a:rPr lang="en-US" baseline="-25000" dirty="0" err="1"/>
              <a:t>y</a:t>
            </a:r>
            <a:r>
              <a:rPr lang="en-US" dirty="0"/>
              <a:t> – </a:t>
            </a:r>
            <a:r>
              <a:rPr lang="kk-KZ" dirty="0"/>
              <a:t>объем выборки </a:t>
            </a:r>
            <a:r>
              <a:rPr lang="en-US" dirty="0"/>
              <a:t>Y</a:t>
            </a:r>
            <a:r>
              <a:rPr lang="ru-RU" dirty="0"/>
              <a:t>,</a:t>
            </a:r>
          </a:p>
          <a:p>
            <a:r>
              <a:rPr lang="en-US" dirty="0"/>
              <a:t>R</a:t>
            </a:r>
            <a:r>
              <a:rPr lang="en-US" baseline="-25000" dirty="0"/>
              <a:t>x</a:t>
            </a:r>
            <a:r>
              <a:rPr lang="en-US" dirty="0"/>
              <a:t>  </a:t>
            </a:r>
            <a:r>
              <a:rPr lang="en-US" dirty="0" err="1"/>
              <a:t>R</a:t>
            </a:r>
            <a:r>
              <a:rPr lang="en-US" baseline="-25000" dirty="0" err="1"/>
              <a:t>y</a:t>
            </a:r>
            <a:r>
              <a:rPr lang="en-US" dirty="0"/>
              <a:t> – </a:t>
            </a:r>
            <a:r>
              <a:rPr lang="kk-KZ" dirty="0"/>
              <a:t>суммы рангов для Х и </a:t>
            </a:r>
            <a:r>
              <a:rPr lang="en-US" dirty="0"/>
              <a:t>Y </a:t>
            </a:r>
            <a:r>
              <a:rPr lang="kk-KZ" dirty="0"/>
              <a:t>в объединенном ряду</a:t>
            </a:r>
          </a:p>
          <a:p>
            <a:r>
              <a:rPr lang="kk-KZ" dirty="0"/>
              <a:t>В качестве эмпирического значения принимается наименьшее из </a:t>
            </a:r>
            <a:r>
              <a:rPr lang="en-US" dirty="0"/>
              <a:t>U</a:t>
            </a:r>
            <a:r>
              <a:rPr lang="kk-KZ" baseline="-25000" dirty="0"/>
              <a:t>х</a:t>
            </a:r>
            <a:r>
              <a:rPr lang="en-US" dirty="0"/>
              <a:t>  </a:t>
            </a:r>
            <a:r>
              <a:rPr lang="kk-KZ" dirty="0"/>
              <a:t>или  </a:t>
            </a:r>
            <a:r>
              <a:rPr lang="en-US" dirty="0" err="1"/>
              <a:t>U</a:t>
            </a:r>
            <a:r>
              <a:rPr lang="en-US" baseline="-25000" dirty="0" err="1"/>
              <a:t>y</a:t>
            </a:r>
            <a:r>
              <a:rPr lang="ru-RU" dirty="0"/>
              <a:t>. </a:t>
            </a:r>
            <a:r>
              <a:rPr lang="en-US" dirty="0"/>
              <a:t>U</a:t>
            </a:r>
            <a:r>
              <a:rPr lang="kk-KZ" dirty="0"/>
              <a:t>эмп = </a:t>
            </a:r>
            <a:r>
              <a:rPr lang="en-US" dirty="0"/>
              <a:t>min{U</a:t>
            </a:r>
            <a:r>
              <a:rPr lang="kk-KZ" baseline="-25000" dirty="0"/>
              <a:t>х</a:t>
            </a:r>
            <a:r>
              <a:rPr lang="en-US" dirty="0"/>
              <a:t> </a:t>
            </a:r>
            <a:r>
              <a:rPr lang="ru-RU" dirty="0"/>
              <a:t>, </a:t>
            </a:r>
            <a:r>
              <a:rPr lang="en-US" dirty="0" err="1"/>
              <a:t>U</a:t>
            </a:r>
            <a:r>
              <a:rPr lang="en-US" baseline="-25000" dirty="0" err="1"/>
              <a:t>y</a:t>
            </a:r>
            <a:r>
              <a:rPr lang="en-US" dirty="0"/>
              <a:t>}</a:t>
            </a:r>
            <a:endParaRPr lang="kk-KZ" dirty="0"/>
          </a:p>
          <a:p>
            <a:r>
              <a:rPr lang="kk-KZ" dirty="0"/>
              <a:t>Чем больше различия</a:t>
            </a:r>
            <a:r>
              <a:rPr lang="ru-RU" dirty="0"/>
              <a:t>, тем меньше эмпирическое значение </a:t>
            </a:r>
            <a:r>
              <a:rPr lang="en-US" dirty="0"/>
              <a:t>U</a:t>
            </a:r>
            <a:r>
              <a:rPr lang="kk-KZ" baseline="-25000" dirty="0"/>
              <a:t>эмп</a:t>
            </a:r>
          </a:p>
          <a:p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524001" y="8440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1524001" y="8440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67043" y="3857628"/>
            <a:ext cx="2625347" cy="500066"/>
          </a:xfrm>
          <a:prstGeom prst="rect">
            <a:avLst/>
          </a:prstGeom>
          <a:noFill/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524001" y="8440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8481" y="3286124"/>
            <a:ext cx="2597565" cy="500066"/>
          </a:xfrm>
          <a:prstGeom prst="rect">
            <a:avLst/>
          </a:prstGeom>
          <a:noFill/>
        </p:spPr>
      </p:pic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1524001" y="8440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458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Таблица №1. Критические значения критерий Манна-Уитни (начало)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166911" y="1357298"/>
          <a:ext cx="5572167" cy="4857800"/>
        </p:xfrm>
        <a:graphic>
          <a:graphicData uri="http://schemas.openxmlformats.org/drawingml/2006/table">
            <a:tbl>
              <a:tblPr/>
              <a:tblGrid>
                <a:gridCol w="283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2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46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37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37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32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12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8322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7273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7273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7273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7273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5175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307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93714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0420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83224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83224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283224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95812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</a:tblGrid>
              <a:tr h="213154">
                <a:tc gridSpan="20">
                  <a:txBody>
                    <a:bodyPr/>
                    <a:lstStyle/>
                    <a:p>
                      <a:pPr algn="ctr"/>
                      <a:r>
                        <a:rPr lang="ru-RU" sz="1200" b="1"/>
                        <a:t>Критические значения для 5% ошибки</a:t>
                      </a:r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lt-LT" sz="700">
                          <a:solidFill>
                            <a:srgbClr val="000000"/>
                          </a:solidFill>
                          <a:latin typeface="Arial"/>
                        </a:rPr>
                        <a:t>N1</a:t>
                      </a:r>
                      <a:endParaRPr lang="lt-LT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lt-LT" sz="700">
                          <a:solidFill>
                            <a:srgbClr val="000000"/>
                          </a:solidFill>
                          <a:latin typeface="Arial"/>
                        </a:rPr>
                        <a:t>N2</a:t>
                      </a:r>
                      <a:endParaRPr lang="lt-LT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116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123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115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123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130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138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3154">
                <a:tc gridSpan="20">
                  <a:txBody>
                    <a:bodyPr/>
                    <a:lstStyle/>
                    <a:p>
                      <a:pPr algn="ctr"/>
                      <a:r>
                        <a:rPr lang="ru-RU" sz="1200" b="1"/>
                        <a:t>Критические значения для 1% ошибки</a:t>
                      </a:r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 dirty="0">
                          <a:solidFill>
                            <a:srgbClr val="000000"/>
                          </a:solidFill>
                          <a:latin typeface="Arial"/>
                        </a:rPr>
                        <a:t>114</a:t>
                      </a:r>
                      <a:endParaRPr lang="ru-RU" sz="1200" dirty="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166910" y="6488668"/>
            <a:ext cx="7572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dirty="0"/>
              <a:t>https://gymnasium42.ru/stat/Book/Data/page_7.htm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89432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920</TotalTime>
  <Words>2496</Words>
  <Application>Microsoft Office PowerPoint</Application>
  <PresentationFormat>Широкоэкранный</PresentationFormat>
  <Paragraphs>1280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2" baseType="lpstr">
      <vt:lpstr>Arial</vt:lpstr>
      <vt:lpstr>Bookman Old Style</vt:lpstr>
      <vt:lpstr>Calibri</vt:lpstr>
      <vt:lpstr>Cambria</vt:lpstr>
      <vt:lpstr>Gill Sans MT</vt:lpstr>
      <vt:lpstr>Symbol</vt:lpstr>
      <vt:lpstr>Wingdings</vt:lpstr>
      <vt:lpstr>Wingdings 3</vt:lpstr>
      <vt:lpstr>Начальная</vt:lpstr>
      <vt:lpstr>Лекция 13 Непараметрические методы сравнения выборок</vt:lpstr>
      <vt:lpstr>Литература</vt:lpstr>
      <vt:lpstr>Вопросы</vt:lpstr>
      <vt:lpstr>Условия применения непараметрических методов </vt:lpstr>
      <vt:lpstr>Критерий U-Манна-Уитни для независимых выборок</vt:lpstr>
      <vt:lpstr>Варианты гипотез:</vt:lpstr>
      <vt:lpstr>Пример</vt:lpstr>
      <vt:lpstr>Критерий U – общее число тех случаев, в которых значения одной группы превосходят значения другой группы, при попарном сравнении значений первой и второй группы</vt:lpstr>
      <vt:lpstr>Таблица №1. Критические значения критерий Манна-Уитни (начало)</vt:lpstr>
      <vt:lpstr>Пример</vt:lpstr>
      <vt:lpstr>Алгоритм</vt:lpstr>
      <vt:lpstr>Задача</vt:lpstr>
      <vt:lpstr>Презентация PowerPoint</vt:lpstr>
      <vt:lpstr>Критерий Т-Вилкоксона (Уилкоксона) для зависимых выборок</vt:lpstr>
      <vt:lpstr>Презентация PowerPoint</vt:lpstr>
      <vt:lpstr>Формула</vt:lpstr>
      <vt:lpstr>Графический пример сдвигов</vt:lpstr>
      <vt:lpstr>Т-критерий Уилкоксона</vt:lpstr>
      <vt:lpstr>Пример</vt:lpstr>
      <vt:lpstr>Шаги алгоритма</vt:lpstr>
      <vt:lpstr>Задача. Результаты двукратного выполнения проекта  студентами (табл) После выполнения первого проекта студентам были объявлены результаты(баллы из 20 максимальных). Также им было объявлено, что после выполнения второго проекта - лучшие проекты будут направлены в известные фирмы, а самих студентов примут представители этих фирм, занимающиеся набором персонала. Повлияло ли такая мотивация на качество выполнения проектов студентами</vt:lpstr>
      <vt:lpstr>Презентация PowerPoint</vt:lpstr>
      <vt:lpstr>Задача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ЛЗ. Параметрические методы сравнения выборок</dc:title>
  <dc:creator>Пользователь Windows</dc:creator>
  <cp:lastModifiedBy>Мынбаева Айгерим</cp:lastModifiedBy>
  <cp:revision>54</cp:revision>
  <cp:lastPrinted>2022-12-06T16:16:05Z</cp:lastPrinted>
  <dcterms:created xsi:type="dcterms:W3CDTF">2020-11-18T10:10:12Z</dcterms:created>
  <dcterms:modified xsi:type="dcterms:W3CDTF">2025-08-31T11:37:01Z</dcterms:modified>
</cp:coreProperties>
</file>